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igh Tower Text" panose="02040502050506030303" pitchFamily="18" charset="0"/>
      <p:regular r:id="rId19"/>
      <p:italic r:id="rId20"/>
    </p:embeddedFont>
    <p:embeddedFont>
      <p:font typeface="Lora" pitchFamily="2" charset="0"/>
      <p:regular r:id="rId21"/>
      <p:bold r:id="rId22"/>
      <p:italic r:id="rId23"/>
      <p:boldItalic r:id="rId24"/>
    </p:embeddedFont>
    <p:embeddedFont>
      <p:font typeface="Source Sans 3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2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1390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LVM: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Логическими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Томами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в Linux</a:t>
            </a:r>
            <a:endParaRPr lang="en-US" sz="2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 dirty="0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№15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1759"/>
            <a:ext cx="99038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Дополнительные Возможности LVM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1924526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2822138"/>
            <a:ext cx="43185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Перемещение Данных (pvmove)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317677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Позволяет перемещать экстенты с одного физического тома на другой внутри одной VG без остановки сервисов.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192452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2822138"/>
            <a:ext cx="42881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Тонкие Тома (Thin Provisioning)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3317677"/>
            <a:ext cx="63279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Позволяет выделять логические тома, размер которых превышает доступное физическое пространство. Пространство выделяется по мере записи данных.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945499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5843111"/>
            <a:ext cx="31924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Кэширование (Caching)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7724" y="6338649"/>
            <a:ext cx="63278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Использование быстрых дисков (например, SSD) в качестве кэша для медленных дисков (HDD) для повышения производительности.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4945499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743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RAID через LVM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64743" y="6338649"/>
            <a:ext cx="63279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LVM может быть использован для создания программных RAID-массивов (RAID 0, 1, 5, 6, 10), предоставляя дополнительный уровень отказоустойчивости.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9D44F2-2FA2-0BC5-4BC1-EBB0219D574E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766" y="663893"/>
            <a:ext cx="7479268" cy="1398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Заключение: Преимущества LVM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18766" y="2417326"/>
            <a:ext cx="7479268" cy="4123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Гибкость и динамичность: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Изменение размера разделов "на лету", без перезагрузки системы.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Абстракция: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Изолирует файловые системы от физических дисков, упрощая управление.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Расширяемость: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Легкое добавление новых дисков и расширение хранилища.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Резервное копирование: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Мгновенные снапшоты для быстрого восстановления данных.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Оптимизация: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Поддержка тонких томов и кэширования для эффективного использования ресурсов.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18766" y="6806922"/>
            <a:ext cx="7479268" cy="758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LVM является неотъемлемым инструментом для построения масштабируемой и отказоустойчивой серверной инфраструктуры.</a:t>
            </a: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BADBF-60CF-F5D0-1E6E-7144F48AB416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LVM: Управление Логическими Томами в Linux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Эффективное управление дисковым пространством для системных администраторов и инженеров по безопасности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8355" y="1319213"/>
            <a:ext cx="6583918" cy="474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Проблемы Традиционных Разделов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55" y="2078474"/>
            <a:ext cx="6670119" cy="470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49477" y="2245757"/>
            <a:ext cx="3410069" cy="863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Традиционные подходы к разбиению диска часто сталкиваются с рядом ограничений, значительно усложняющих управление дисковым пространством: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9149477" y="3207425"/>
            <a:ext cx="3410069" cy="2667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Ограниченная гибкость: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Изменение размера раздела требует тщательного планирования и часто сопряжено с риском потери данных.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Сложность изменения размера: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Увеличение или уменьшение раздела "на лету" обычно невозможно без остановки системы или трудоемких операций.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Невозможность объединения дисков: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Несколько физических дисков не могут быть представлены как единый логический том.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9149477" y="5972889"/>
            <a:ext cx="3410069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Эти проблемы делают LVM жизненно важным инструментом в современной серверной инфраструктуре.</a:t>
            </a:r>
            <a:endParaRPr lang="en-US" sz="12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6F1D-A31D-95B9-E55F-594C72CB8284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7656" y="440055"/>
            <a:ext cx="5923717" cy="463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Трехуровневая Архитектура LVM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656" y="1111091"/>
            <a:ext cx="10235089" cy="46840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94899" y="1845643"/>
            <a:ext cx="2130775" cy="266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Группа томов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9694899" y="2192334"/>
            <a:ext cx="2495548" cy="18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Пул пространства из PV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2603216" y="3385235"/>
            <a:ext cx="2130775" cy="266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Логические тома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2439697" y="3731926"/>
            <a:ext cx="2294294" cy="18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Виртуальные разделы из VG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694899" y="4180188"/>
            <a:ext cx="2130775" cy="266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Файловая система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94899" y="4526879"/>
            <a:ext cx="2495548" cy="18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Конечный слой для данных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2197656" y="5911810"/>
            <a:ext cx="10235089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LVM вводит абстрактный слой между физическими дисками и файловыми системами, обеспечивая беспрецедентную гибкость.</a:t>
            </a:r>
            <a:endParaRPr lang="en-US" sz="12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656" y="6237565"/>
            <a:ext cx="3411617" cy="63031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355175" y="6971586"/>
            <a:ext cx="1963936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Физические тома (PV)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2355175" y="7265432"/>
            <a:ext cx="309657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Физические диски или разделы</a:t>
            </a:r>
            <a:endParaRPr lang="en-US" sz="12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73" y="6237565"/>
            <a:ext cx="3411736" cy="63031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766792" y="6971586"/>
            <a:ext cx="185416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Группы томов (VG)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5766792" y="7265432"/>
            <a:ext cx="309669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Объединение PV в единый пул</a:t>
            </a:r>
            <a:endParaRPr lang="en-US" sz="12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008" y="6237565"/>
            <a:ext cx="3411736" cy="63031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178528" y="6971586"/>
            <a:ext cx="190750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Логические тома (LV)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9178528" y="7265432"/>
            <a:ext cx="309669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Разделы, созданные из VG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94998C-1013-6AAD-4BDD-FAC4360662E5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42849" y="1081683"/>
            <a:ext cx="6915864" cy="49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Физические Тома (Physical Volumes)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842849" y="2488644"/>
            <a:ext cx="3120866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Инициализация дисков для LVM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842849" y="2855000"/>
            <a:ext cx="3563422" cy="1148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Физические тома — это основа LVM, представляющие собой сырые дисковые устройства или разделы, подготовленные для использования LVM. Они могут быть как целым диском, так и отдельным разделом на диске.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842849" y="4110633"/>
            <a:ext cx="3563422" cy="23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pvcreate: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Инициализирует диск или раздел для LVM. Команда записывает метаданные LVM на устройство, делая его доступным для включения в группы томов.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pvs: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Выводит краткую информацию обо всех физических томах.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pvdisplay: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Предоставляет подробную информацию о физических томах, включая их размер, свободное пространство и принадлежность к группам томов.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95" y="1888688"/>
            <a:ext cx="6970157" cy="51256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2F7951-2591-FC4C-BF69-1F35527F2020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88118" y="802243"/>
            <a:ext cx="5675114" cy="473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Группы Томов (Volume Groups)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118" y="1559600"/>
            <a:ext cx="6657618" cy="57459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46024" y="2125861"/>
            <a:ext cx="282987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Объединение PV в единый пул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9146024" y="2470785"/>
            <a:ext cx="3403640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Группа томов — это абстрактное хранилище, созданное путем объединения одного или нескольких физических томов. VG является пулом ресурсов, из которого выделяются логические тома.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9146024" y="3644503"/>
            <a:ext cx="3403640" cy="31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vgcreate: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Создает новую группу томов из указанных PV.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vgextend: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Добавляет новые PV в существующую VG для увеличения ее размера.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vgreduce: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Удаляет PV из VG. Все данные на удаляемом PV должны быть предварительно перемещены.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vgs: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Отображает краткий список групп томов.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vgdisplay:</a:t>
            </a: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Показывает подробную информацию о VG, включая размер, свободное пространство и PV, входящие в ее состав.</a:t>
            </a:r>
            <a:endParaRPr lang="en-US" sz="12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5F5AAB-5730-4F20-6B72-73CB6904CB58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9859" y="1511379"/>
            <a:ext cx="5641419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Логические Тома (Logical Volumes)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679859" y="2143958"/>
            <a:ext cx="3018353" cy="419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Создание и управление гибкими разделами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2679859" y="2648903"/>
            <a:ext cx="3018353" cy="911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Логические тома — это эквивалент традиционных разделов, но с гораздо большей гибкостью. Они создаются из доступного пространства в группе томов и могут быть использованы для создания файловых систем.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679859" y="3636883"/>
            <a:ext cx="3018353" cy="305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lvcreate: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Создает новый логический том в указанной VG. Можно задать размер и имя LV.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lvs: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Выводит краткую информацию обо всех логических томах.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lvdisplay: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Предоставляет подробную информацию о логических томах, включая их размер, принадлежность к VG и текущий статус.</a:t>
            </a:r>
            <a:endParaRPr lang="en-US" sz="1100" dirty="0"/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1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Форматирование и монтирование: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После создания LV его необходимо отформатировать (например, с помощью </a:t>
            </a: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mkfs.ext4 /dev/vg_name/lv_name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и смонтировать в файловую систему (например, </a:t>
            </a:r>
            <a:r>
              <a:rPr lang="en-US" sz="11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mount /dev/vg_name/lv_name /mnt/data</a:t>
            </a: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).</a:t>
            </a:r>
            <a:endParaRPr lang="en-US" sz="11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971" y="2206466"/>
            <a:ext cx="5904071" cy="4363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B27514-7A6B-2B2A-96AD-FD434B949269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9715" y="1451491"/>
            <a:ext cx="5846564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Гибкое Изменение Размеров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715" y="2240637"/>
            <a:ext cx="2851190" cy="28511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13421" y="2240637"/>
            <a:ext cx="209609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Расширение LV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513421" y="2582227"/>
            <a:ext cx="2718792" cy="1521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lvextend: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Увеличивает размер логического тома. После расширения LV необходимо также расширить файловую систему. (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lvextend -L +10G /dev/vg_name/lv_name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513421" y="4183142"/>
            <a:ext cx="2718792" cy="1272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lvresize: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Универсальная команда для изменения размера LV. Может как увеличивать, так и уменьшать LV. (</a:t>
            </a: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lvresize -L +10G /dev/vg_name/lv_name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513421" y="5535573"/>
            <a:ext cx="2718792" cy="124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resize2fs, xfs_growfs: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Инструменты для расширения файловых систем (ext4, xfs соответственно) после изменения размера LV.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948" y="2240637"/>
            <a:ext cx="2851309" cy="28513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381774" y="2240637"/>
            <a:ext cx="209609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Уменьшение LV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0381774" y="2582227"/>
            <a:ext cx="2718792" cy="173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Уменьшение LV — это более сложная и рискованная операция, требующая особой осторожности. Перед уменьшением LV необходимо сначала уменьшить файловую систему и размонтировать ее.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0381774" y="4401145"/>
            <a:ext cx="2718792" cy="1242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Внимание:</a:t>
            </a: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Неправильное уменьшение может привести к потере данных. Всегда создавайте резервные копии перед этой операцией.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3894E8-A60C-0882-CAE6-CF147FC4BED0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6237" y="1854160"/>
            <a:ext cx="2962989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Снимки (Snapshots)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597" y="3171706"/>
            <a:ext cx="5147191" cy="23556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2638" y="3759849"/>
            <a:ext cx="330934" cy="3309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97797" y="4885955"/>
            <a:ext cx="966326" cy="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Запись изменений</a:t>
            </a:r>
            <a:endParaRPr lang="en-US" sz="11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1110" y="3760470"/>
            <a:ext cx="330934" cy="3309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79961" y="4973445"/>
            <a:ext cx="966327" cy="175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CoW область</a:t>
            </a:r>
            <a:endParaRPr lang="en-US" sz="11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9892" y="3760470"/>
            <a:ext cx="330934" cy="33093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68742" y="4885955"/>
            <a:ext cx="966327" cy="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Создание снимка</a:t>
            </a:r>
            <a:endParaRPr lang="en-US" sz="11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52056" y="3760470"/>
            <a:ext cx="330934" cy="33093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531050" y="4973445"/>
            <a:ext cx="966327" cy="175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Оригинал</a:t>
            </a:r>
            <a:endParaRPr lang="en-US" sz="1100" dirty="0"/>
          </a:p>
        </p:txBody>
      </p:sp>
      <p:sp>
        <p:nvSpPr>
          <p:cNvPr id="12" name="Text 5"/>
          <p:cNvSpPr/>
          <p:nvPr/>
        </p:nvSpPr>
        <p:spPr>
          <a:xfrm>
            <a:off x="8749070" y="2390061"/>
            <a:ext cx="2662595" cy="370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Мгновенное резервное копирование и восстановление</a:t>
            </a:r>
            <a:endParaRPr lang="en-US" sz="1150" dirty="0"/>
          </a:p>
        </p:txBody>
      </p:sp>
      <p:sp>
        <p:nvSpPr>
          <p:cNvPr id="13" name="Text 6"/>
          <p:cNvSpPr/>
          <p:nvPr/>
        </p:nvSpPr>
        <p:spPr>
          <a:xfrm>
            <a:off x="8749070" y="2826544"/>
            <a:ext cx="2662595" cy="768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LVM-снимки (снапшоты) предоставляют механизм для создания "моментальных" копий логических томов. Они основаны на принципе Copy-on-Write (CoW), что делает их очень эффективными.</a:t>
            </a:r>
            <a:endParaRPr lang="en-US" sz="950" dirty="0"/>
          </a:p>
        </p:txBody>
      </p:sp>
      <p:sp>
        <p:nvSpPr>
          <p:cNvPr id="14" name="Text 7"/>
          <p:cNvSpPr/>
          <p:nvPr/>
        </p:nvSpPr>
        <p:spPr>
          <a:xfrm>
            <a:off x="8749070" y="3654623"/>
            <a:ext cx="2662595" cy="2697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 снапшотов: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Снапшот создается быстро и занимает мало места, так как изначально он просто указывает на исходный LV. (</a:t>
            </a: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lvcreate --size 1G --snapshot --name lv_snap /dev/vg_name/lv_name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</a:t>
            </a:r>
            <a:endParaRPr lang="en-US" sz="950" dirty="0"/>
          </a:p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Механизм CoW: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При изменении данных в исходном LV или в снапшоте, оригинальные данные копируются в специальную область снапшота до внесения изменений. Это сохраняет "историческое" состояние.</a:t>
            </a:r>
            <a:endParaRPr lang="en-US" sz="950" dirty="0"/>
          </a:p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Восстановление данных: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Снапшот можно использовать для восстановления исходного LV к моменту создания снапшота.</a:t>
            </a:r>
            <a:endParaRPr lang="en-US" sz="950" dirty="0"/>
          </a:p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Слияние (merge):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Снапшот можно объединить с исходным LV, применяя изменения снапшота к основному тому или отбрасывая их.</a:t>
            </a:r>
            <a:endParaRPr lang="en-US" sz="9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4F3F-3519-D48A-59F3-3E0F6F5A0FB7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1045</Words>
  <Application>Microsoft Office PowerPoint</Application>
  <PresentationFormat>Custom</PresentationFormat>
  <Paragraphs>96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 Light</vt:lpstr>
      <vt:lpstr>Consolas</vt:lpstr>
      <vt:lpstr>Calibri</vt:lpstr>
      <vt:lpstr>110_Besmellah_1(MRT)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2</cp:revision>
  <dcterms:created xsi:type="dcterms:W3CDTF">2026-02-13T09:27:11Z</dcterms:created>
  <dcterms:modified xsi:type="dcterms:W3CDTF">2026-02-13T11:56:14Z</dcterms:modified>
</cp:coreProperties>
</file>